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1"/>
  </p:notesMasterIdLst>
  <p:sldIdLst>
    <p:sldId id="256" r:id="rId2"/>
    <p:sldId id="308" r:id="rId3"/>
    <p:sldId id="359" r:id="rId4"/>
    <p:sldId id="320" r:id="rId5"/>
    <p:sldId id="389" r:id="rId6"/>
    <p:sldId id="361" r:id="rId7"/>
    <p:sldId id="406" r:id="rId8"/>
    <p:sldId id="371" r:id="rId9"/>
    <p:sldId id="375" r:id="rId10"/>
    <p:sldId id="374" r:id="rId11"/>
    <p:sldId id="366" r:id="rId12"/>
    <p:sldId id="368" r:id="rId13"/>
    <p:sldId id="396" r:id="rId14"/>
    <p:sldId id="401" r:id="rId15"/>
    <p:sldId id="407" r:id="rId16"/>
    <p:sldId id="399" r:id="rId17"/>
    <p:sldId id="397" r:id="rId18"/>
    <p:sldId id="398" r:id="rId19"/>
    <p:sldId id="408" r:id="rId20"/>
    <p:sldId id="405" r:id="rId21"/>
    <p:sldId id="416" r:id="rId22"/>
    <p:sldId id="414" r:id="rId23"/>
    <p:sldId id="415" r:id="rId24"/>
    <p:sldId id="409" r:id="rId25"/>
    <p:sldId id="410" r:id="rId26"/>
    <p:sldId id="417" r:id="rId27"/>
    <p:sldId id="418" r:id="rId28"/>
    <p:sldId id="426" r:id="rId29"/>
    <p:sldId id="419" r:id="rId30"/>
    <p:sldId id="428" r:id="rId31"/>
    <p:sldId id="421" r:id="rId32"/>
    <p:sldId id="423" r:id="rId33"/>
    <p:sldId id="424" r:id="rId34"/>
    <p:sldId id="425" r:id="rId35"/>
    <p:sldId id="427" r:id="rId36"/>
    <p:sldId id="403" r:id="rId37"/>
    <p:sldId id="412" r:id="rId38"/>
    <p:sldId id="413" r:id="rId39"/>
    <p:sldId id="378" r:id="rId40"/>
    <p:sldId id="379" r:id="rId41"/>
    <p:sldId id="380" r:id="rId42"/>
    <p:sldId id="384" r:id="rId43"/>
    <p:sldId id="391" r:id="rId44"/>
    <p:sldId id="392" r:id="rId45"/>
    <p:sldId id="372" r:id="rId46"/>
    <p:sldId id="373" r:id="rId47"/>
    <p:sldId id="382" r:id="rId48"/>
    <p:sldId id="393" r:id="rId49"/>
    <p:sldId id="390" r:id="rId5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734"/>
    <a:srgbClr val="999999"/>
    <a:srgbClr val="B8924A"/>
    <a:srgbClr val="4AB192"/>
    <a:srgbClr val="E17F35"/>
    <a:srgbClr val="918DC2"/>
    <a:srgbClr val="FF665E"/>
    <a:srgbClr val="4B61FF"/>
    <a:srgbClr val="49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/>
    <p:restoredTop sz="94674"/>
  </p:normalViewPr>
  <p:slideViewPr>
    <p:cSldViewPr snapToObjects="1">
      <p:cViewPr>
        <p:scale>
          <a:sx n="111" d="100"/>
          <a:sy n="111" d="100"/>
        </p:scale>
        <p:origin x="824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Gas collapsed</a:t>
            </a:r>
            <a:r>
              <a:rPr lang="en-US" baseline="0" dirty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2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ura-astronomy.org/" TargetMode="External"/><Relationship Id="rId4" Type="http://schemas.openxmlformats.org/officeDocument/2006/relationships/hyperlink" Target="http://www.stsci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761758" y="280808"/>
            <a:ext cx="7620483" cy="1102976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3450" dirty="0"/>
              <a:t>Does gas in the IGM care about galaxies?</a:t>
            </a:r>
            <a:endParaRPr lang="en" sz="345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2552941" y="4876800"/>
            <a:ext cx="5829300" cy="127366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800" dirty="0">
                <a:solidFill>
                  <a:srgbClr val="FFFFFF"/>
                </a:solidFill>
              </a:rPr>
              <a:t>David </a:t>
            </a:r>
            <a:r>
              <a:rPr lang="en-US" sz="1800" dirty="0">
                <a:solidFill>
                  <a:srgbClr val="FFFFFF"/>
                </a:solidFill>
              </a:rPr>
              <a:t>M. </a:t>
            </a:r>
            <a:r>
              <a:rPr lang="en" sz="1800" dirty="0">
                <a:solidFill>
                  <a:srgbClr val="FFFFFF"/>
                </a:solidFill>
              </a:rPr>
              <a:t>French</a:t>
            </a:r>
            <a:endParaRPr lang="en-US" sz="18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Advisor</a:t>
            </a:r>
            <a:r>
              <a:rPr lang="en" sz="1350" dirty="0">
                <a:solidFill>
                  <a:srgbClr val="FFFFFF"/>
                </a:solidFill>
              </a:rPr>
              <a:t>: Bart </a:t>
            </a:r>
            <a:r>
              <a:rPr lang="en" sz="1350" dirty="0" err="1">
                <a:solidFill>
                  <a:srgbClr val="FFFFFF"/>
                </a:solidFill>
              </a:rPr>
              <a:t>Wakker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June 19</a:t>
            </a:r>
            <a:r>
              <a:rPr lang="en" sz="1350" dirty="0">
                <a:solidFill>
                  <a:srgbClr val="FFFFFF"/>
                </a:solidFill>
              </a:rPr>
              <a:t>, 201</a:t>
            </a:r>
            <a:r>
              <a:rPr lang="en-US" sz="1350" dirty="0">
                <a:solidFill>
                  <a:srgbClr val="FFFFFF"/>
                </a:solidFill>
              </a:rPr>
              <a:t>8</a:t>
            </a:r>
            <a:endParaRPr lang="en" sz="1350" dirty="0">
              <a:solidFill>
                <a:srgbClr val="FFFFFF"/>
              </a:solidFill>
            </a:endParaRPr>
          </a:p>
          <a:p>
            <a:pPr algn="r"/>
            <a:endParaRPr sz="2100" dirty="0"/>
          </a:p>
        </p:txBody>
      </p:sp>
      <p:sp>
        <p:nvSpPr>
          <p:cNvPr id="25" name="Shape 25"/>
          <p:cNvSpPr txBox="1"/>
          <p:nvPr/>
        </p:nvSpPr>
        <p:spPr>
          <a:xfrm>
            <a:off x="4343400" y="6248400"/>
            <a:ext cx="4038841" cy="23522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" sz="1000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10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000" dirty="0">
                <a:solidFill>
                  <a:srgbClr val="FFFFFF"/>
                </a:solidFill>
              </a:rPr>
              <a:t>/</a:t>
            </a:r>
            <a:r>
              <a:rPr lang="en" sz="10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10666" y="1446760"/>
            <a:ext cx="5522666" cy="369332"/>
          </a:xfrm>
          <a:prstGeom prst="rect">
            <a:avLst/>
          </a:prstGeom>
          <a:solidFill>
            <a:schemeClr val="tx2">
              <a:alpha val="21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1800" i="1" dirty="0">
                <a:solidFill>
                  <a:schemeClr val="bg1"/>
                </a:solidFill>
              </a:rPr>
              <a:t>Tracing the </a:t>
            </a:r>
            <a:r>
              <a:rPr lang="en-US" sz="1800" i="1" dirty="0" err="1">
                <a:solidFill>
                  <a:schemeClr val="bg1"/>
                </a:solidFill>
              </a:rPr>
              <a:t>Circumgalactic</a:t>
            </a:r>
            <a:r>
              <a:rPr lang="en-US" sz="1800" i="1" dirty="0">
                <a:solidFill>
                  <a:schemeClr val="bg1"/>
                </a:solidFill>
              </a:rPr>
              <a:t> Medium in Lyα</a:t>
            </a:r>
            <a:r>
              <a:rPr lang="en" sz="1800" i="1" dirty="0">
                <a:solidFill>
                  <a:schemeClr val="bg1"/>
                </a:solidFill>
              </a:rPr>
              <a:t> with C</a:t>
            </a:r>
            <a:r>
              <a:rPr lang="en-US" sz="1800" i="1" dirty="0">
                <a:solidFill>
                  <a:schemeClr val="bg1"/>
                </a:solidFill>
              </a:rPr>
              <a:t>OS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6" y="2014718"/>
            <a:ext cx="5175008" cy="4005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32825"/>
            <a:ext cx="3495675" cy="200197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3657600" y="2851369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57600" y="3958362"/>
            <a:ext cx="2386260" cy="8422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4090" y="57912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571498" y="1297962"/>
            <a:ext cx="8003894" cy="9880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400" b="1" dirty="0"/>
              <a:t>Connecting with galaxies </a:t>
            </a:r>
            <a:r>
              <a:rPr lang="mr-IN" sz="2400" b="1" dirty="0"/>
              <a:t>–</a:t>
            </a:r>
            <a:r>
              <a:rPr lang="en-US" sz="2400" b="1" dirty="0"/>
              <a:t> using our galaxy catalog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dirty="0"/>
              <a:t> </a:t>
            </a:r>
            <a:r>
              <a:rPr lang="en-US" dirty="0"/>
              <a:t>Which one?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46338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7" y="1232848"/>
            <a:ext cx="8003894" cy="519752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400" b="1" dirty="0"/>
              <a:t>Define an objective “likelihood” parameter:</a:t>
            </a:r>
            <a:endParaRPr lang="en-US" sz="24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940879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8699" y="1905000"/>
            <a:ext cx="612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9" y="2590800"/>
            <a:ext cx="4419466" cy="620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700" y="3732074"/>
            <a:ext cx="6129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= impact parameter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        = viral radius of the galaxy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6477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4238625"/>
            <a:ext cx="360045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3762375"/>
            <a:ext cx="209550" cy="276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2857" y="6477000"/>
            <a:ext cx="148630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See 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987638"/>
            <a:ext cx="8003894" cy="129836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Applying the likelihood method</a:t>
            </a:r>
            <a:endParaRPr lang="en-US" sz="24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Set criteria for ”association”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5" y="2057400"/>
            <a:ext cx="5273467" cy="4081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2914650"/>
            <a:ext cx="3559191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65177"/>
            <a:ext cx="266700" cy="31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42900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2797" y="29526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22742" y="5876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80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758BA-47D0-D441-9AE4-B33F65AF1DFF}"/>
              </a:ext>
            </a:extLst>
          </p:cNvPr>
          <p:cNvCxnSpPr>
            <a:cxnSpLocks/>
          </p:cNvCxnSpPr>
          <p:nvPr/>
        </p:nvCxnSpPr>
        <p:spPr>
          <a:xfrm flipH="1" flipV="1">
            <a:off x="3709740" y="2895600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4FFA-9BC5-0C42-ACED-8CEE58094F0A}"/>
              </a:ext>
            </a:extLst>
          </p:cNvPr>
          <p:cNvCxnSpPr>
            <a:cxnSpLocks/>
          </p:cNvCxnSpPr>
          <p:nvPr/>
        </p:nvCxnSpPr>
        <p:spPr>
          <a:xfrm flipH="1">
            <a:off x="3657600" y="4034562"/>
            <a:ext cx="2438400" cy="9184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25DE4-549B-2147-A9D8-725996E9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996127"/>
            <a:ext cx="2667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reduced, identified AND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D67D5-2E33-1744-B9C3-132AA144D6F6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C2EDF-4125-AC49-9155-AE58BAB070D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2E22F-D085-9045-83B5-E54508ED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5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7A8E1C-336D-AA4A-B31A-7E27440FDFAC}"/>
              </a:ext>
            </a:extLst>
          </p:cNvPr>
          <p:cNvSpPr txBox="1">
            <a:spLocks/>
          </p:cNvSpPr>
          <p:nvPr/>
        </p:nvSpPr>
        <p:spPr>
          <a:xfrm>
            <a:off x="252275" y="25146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9C0DB-DD1F-EC4A-AE3D-D0AD1AA58F41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C0E32-08A4-8444-904F-6DEFF4B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3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AE03-4C01-2648-A2B9-DFCB06F1F385}"/>
              </a:ext>
            </a:extLst>
          </p:cNvPr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B0E2FEA-7740-EE45-ADB7-116B8546ABA0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FAA8A-FC72-5844-9EF0-50AA989CF7F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5FD7A-30E7-F849-B853-AA106315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5DDE0E0-5D85-6D45-923C-9DEFD8F42A1D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CBAB2-73B8-0947-89D3-6EDB64B62C77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43CAA-A31A-2241-A786-D5180A12482C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AFA33-8796-B045-B719-D5237E90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7A7D72-6E54-1A43-B928-97640A288B47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  <a:endParaRPr lang="en-US" dirty="0"/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9C8-B326-324C-B01E-B39986417082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C2788-C4FC-9845-A104-3774D12AF6DD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C303B-6C03-A043-BF78-66B5852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92732-8C38-564F-8FDC-2871DF0B68BA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80AAF-20FA-2A4B-8581-77E41C06E0E5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5345A-F87A-9A42-BBB6-49F43DEC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4D3EC-3D1D-8947-BDA5-950F694A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92732-8C38-564F-8FDC-2871DF0B68BA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FDE21-86CB-2D42-9DA3-AA115E57889B}"/>
              </a:ext>
            </a:extLst>
          </p:cNvPr>
          <p:cNvCxnSpPr>
            <a:cxnSpLocks/>
          </p:cNvCxnSpPr>
          <p:nvPr/>
        </p:nvCxnSpPr>
        <p:spPr>
          <a:xfrm>
            <a:off x="5147266" y="2439904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8DA6D8-90EA-8E40-90D8-CC6DA956EBC1}"/>
              </a:ext>
            </a:extLst>
          </p:cNvPr>
          <p:cNvSpPr txBox="1"/>
          <p:nvPr/>
        </p:nvSpPr>
        <p:spPr>
          <a:xfrm>
            <a:off x="3693355" y="1905000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</p:spTree>
    <p:extLst>
      <p:ext uri="{BB962C8B-B14F-4D97-AF65-F5344CB8AC3E}">
        <p14:creationId xmlns:p14="http://schemas.microsoft.com/office/powerpoint/2010/main" val="261628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52400" y="445355"/>
            <a:ext cx="885825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Gas + galaxies trace the same potential</a:t>
            </a:r>
            <a:endParaRPr lang="en" sz="345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1" y="1829810"/>
            <a:ext cx="5252729" cy="341787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312201" y="5299323"/>
            <a:ext cx="1514170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The </a:t>
            </a:r>
            <a:r>
              <a:rPr lang="en-US" sz="900" dirty="0" err="1">
                <a:solidFill>
                  <a:srgbClr val="FFFFFF"/>
                </a:solidFill>
              </a:rPr>
              <a:t>Millenium</a:t>
            </a:r>
            <a:r>
              <a:rPr lang="en-US" sz="900" dirty="0">
                <a:solidFill>
                  <a:srgbClr val="FFFFFF"/>
                </a:solidFill>
              </a:rPr>
              <a:t> Simulation</a:t>
            </a:r>
            <a:endParaRPr lang="en" sz="9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69240"/>
            <a:ext cx="4006295" cy="402449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32661" y="5593730"/>
            <a:ext cx="1159934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SDSS Collaboration</a:t>
            </a:r>
            <a:endParaRPr lang="en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599" y="1200073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 Associated absorbers are bimodally distributed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>
                <a:solidFill>
                  <a:srgbClr val="F05734"/>
                </a:solidFill>
              </a:rPr>
              <a:t> Absorbers near 2+ galaxies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0943" y="66294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10389"/>
            <a:ext cx="6362700" cy="412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0998" y="1100664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Similar to </a:t>
            </a:r>
            <a:r>
              <a:rPr lang="en-US" sz="2200" b="1" dirty="0" err="1"/>
              <a:t>MgII</a:t>
            </a:r>
            <a:r>
              <a:rPr lang="en-US" sz="2200" b="1" dirty="0"/>
              <a:t> azimuth dependence (</a:t>
            </a:r>
            <a:r>
              <a:rPr lang="en-US" sz="2200" b="1" dirty="0" err="1"/>
              <a:t>Kacprzak</a:t>
            </a:r>
            <a:r>
              <a:rPr lang="en-US" sz="2200" b="1" dirty="0"/>
              <a:t>+ 2012)</a:t>
            </a:r>
          </a:p>
          <a:p>
            <a:pPr marL="685800" lvl="1" indent="-285750" algn="l">
              <a:lnSpc>
                <a:spcPct val="150000"/>
              </a:lnSpc>
              <a:buClrTx/>
              <a:buSzTx/>
            </a:pPr>
            <a:r>
              <a:rPr lang="en-US" sz="2000" dirty="0">
                <a:solidFill>
                  <a:schemeClr val="bg1"/>
                </a:solidFill>
              </a:rPr>
              <a:t>Shifted away from major/minor axis slightly?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752" y="6234496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French &amp; </a:t>
            </a:r>
            <a:r>
              <a:rPr lang="en-US" sz="1200" dirty="0" err="1">
                <a:solidFill>
                  <a:schemeClr val="bg1"/>
                </a:solidFill>
              </a:rPr>
              <a:t>Wakker</a:t>
            </a:r>
            <a:r>
              <a:rPr lang="en-US" sz="12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82" y="2971800"/>
            <a:ext cx="5035217" cy="326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D6437-07E6-0F40-A58C-A2695448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71800"/>
            <a:ext cx="3784727" cy="3262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3198F-7197-CF46-918D-5460D40FD438}"/>
              </a:ext>
            </a:extLst>
          </p:cNvPr>
          <p:cNvSpPr txBox="1"/>
          <p:nvPr/>
        </p:nvSpPr>
        <p:spPr>
          <a:xfrm>
            <a:off x="48643" y="6265231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Kacprzak</a:t>
            </a:r>
            <a:r>
              <a:rPr lang="en-US" sz="1200" dirty="0">
                <a:solidFill>
                  <a:schemeClr val="bg1"/>
                </a:solidFill>
              </a:rPr>
              <a:t>+ 2012</a:t>
            </a:r>
          </a:p>
        </p:txBody>
      </p:sp>
    </p:spTree>
    <p:extLst>
      <p:ext uri="{BB962C8B-B14F-4D97-AF65-F5344CB8AC3E}">
        <p14:creationId xmlns:p14="http://schemas.microsoft.com/office/powerpoint/2010/main" val="107558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04487" y="1601045"/>
            <a:ext cx="3505200" cy="487368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Simulations suggest yes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buClrTx/>
              <a:buSzTx/>
              <a:buNone/>
            </a:pPr>
            <a:r>
              <a:rPr lang="en-US" sz="2200" b="1" dirty="0"/>
              <a:t> (e.g., Stewart+ 2011) </a:t>
            </a:r>
          </a:p>
          <a:p>
            <a:pPr lvl="1" algn="l">
              <a:buClrTx/>
              <a:buSzTx/>
              <a:buNone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1BE52-D593-7142-A786-BE2DE606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22" y="1676400"/>
            <a:ext cx="5054893" cy="5043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A1F8C-0495-6341-9153-03BA64FDE366}"/>
              </a:ext>
            </a:extLst>
          </p:cNvPr>
          <p:cNvSpPr txBox="1"/>
          <p:nvPr/>
        </p:nvSpPr>
        <p:spPr>
          <a:xfrm>
            <a:off x="7728779" y="632460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Stewart+ 2011</a:t>
            </a:r>
          </a:p>
        </p:txBody>
      </p:sp>
    </p:spTree>
    <p:extLst>
      <p:ext uri="{BB962C8B-B14F-4D97-AF65-F5344CB8AC3E}">
        <p14:creationId xmlns:p14="http://schemas.microsoft.com/office/powerpoint/2010/main" val="2189597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33400" y="1568492"/>
            <a:ext cx="8003894" cy="140330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marL="342900" indent="-342900" algn="l"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61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84E993-8237-CB4F-832A-5846FA25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86000"/>
            <a:ext cx="5497622" cy="42456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778" y="2743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3249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1998F01-DEDC-3046-899A-BF07EAC11285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8003894" cy="118245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1722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97280"/>
            <a:ext cx="8003894" cy="110514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New H-alpha rotation curves from SALT + additional from literature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411670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97280"/>
            <a:ext cx="8003894" cy="1474087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New H-alpha rotation curves from SALT + additional from literature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>
                <a:solidFill>
                  <a:srgbClr val="FFC000"/>
                </a:solidFill>
              </a:rPr>
              <a:t>Create mock rotating halo based on rotation curve </a:t>
            </a:r>
            <a:r>
              <a:rPr lang="mr-IN" sz="1800" dirty="0">
                <a:solidFill>
                  <a:srgbClr val="FFC000"/>
                </a:solidFill>
              </a:rPr>
              <a:t>–</a:t>
            </a:r>
            <a:r>
              <a:rPr lang="en-US" sz="1800" dirty="0">
                <a:solidFill>
                  <a:srgbClr val="FFC000"/>
                </a:solidFill>
              </a:rPr>
              <a:t> project onto sightline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359614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7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34826-CB72-9947-8E28-970E5FF7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0" y="1440294"/>
            <a:ext cx="8126560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8094563" cy="458708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29 galaxies: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12 new rotation curves taken with SALT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17 additional from literature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41 nearby QSOs: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65 individual Ly-alpha component-galaxy matchups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147398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57198" y="457200"/>
            <a:ext cx="82296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22467" y="1631772"/>
            <a:ext cx="7899062" cy="4186623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Gas and galaxies should follow the same DM potential</a:t>
            </a: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371475" indent="-342900" algn="l">
              <a:buFont typeface="Lucida Grande"/>
              <a:buChar char="●"/>
            </a:pPr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Feedback kicks gas out of galaxies</a:t>
            </a:r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marL="342900" indent="-314325" algn="l">
              <a:buClr>
                <a:srgbClr val="FFFFFF"/>
              </a:buClr>
              <a:buFont typeface="Arial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How do the properties of halo gas correlate with nearby galaxy properties?</a:t>
            </a:r>
            <a:endParaRPr lang="en-US" sz="2000" i="1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" sz="2000" dirty="0">
              <a:solidFill>
                <a:schemeClr val="lt1"/>
              </a:solidFill>
            </a:endParaRPr>
          </a:p>
          <a:p>
            <a:pPr marL="342900" algn="l"/>
            <a:endParaRPr sz="2000" dirty="0">
              <a:solidFill>
                <a:srgbClr val="FFFFFF"/>
              </a:solidFill>
            </a:endParaRPr>
          </a:p>
          <a:p>
            <a:pPr marL="342900" indent="342900" algn="l"/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422155" y="3200400"/>
            <a:ext cx="299687" cy="451189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hape 60"/>
          <p:cNvSpPr/>
          <p:nvPr/>
        </p:nvSpPr>
        <p:spPr>
          <a:xfrm>
            <a:off x="596424" y="4676895"/>
            <a:ext cx="363314" cy="3954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43%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0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63%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AF62-3703-5F40-BECF-612571C3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DD6A-A47A-0F4B-9E7E-F2B22C5B0F5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255708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487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 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1.5 L* and lower:</a:t>
            </a:r>
            <a:endParaRPr lang="en-US" sz="2200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77%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72683-C801-5844-88ED-929AF35F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31ED3-6589-634D-99F8-A3B25195A773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145509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106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0.5 L* and lower: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90%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FFD59-209C-974E-B54D-77DAE4D0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378429"/>
            <a:ext cx="5499100" cy="540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FE5B0-AD6E-E040-ADE0-6E1EF4B3AE86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098317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72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7139E-B24C-354F-91B5-88A4D7AD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04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07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5314950" cy="5562600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Correlating Ly-alpha from COS spectra with nearby galaxies</a:t>
            </a:r>
          </a:p>
          <a:p>
            <a:pPr marL="604838" lvl="1" indent="-258366" algn="l">
              <a:buClrTx/>
              <a:buSzTx/>
            </a:pPr>
            <a:r>
              <a:rPr lang="en-US" dirty="0"/>
              <a:t>928</a:t>
            </a:r>
            <a:r>
              <a:rPr lang="en-US" sz="1500" dirty="0"/>
              <a:t> absorbers - using likelihood method to pair with the galaxy environment 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Denser environment leads to higher EW Ly-alpha</a:t>
            </a:r>
            <a:endParaRPr lang="en-US" sz="1500" dirty="0">
              <a:solidFill>
                <a:schemeClr val="bg1"/>
              </a:solidFill>
            </a:endParaRP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Bimodal distribution around major and minor axes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Galaxy halo kinematics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Ly-alpha co-rotation fraction anti-correlates with galaxy L* and relative distance 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Yes!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0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C6066-AC31-A84C-A737-D324090A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25" y="1143000"/>
            <a:ext cx="3832225" cy="29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2037155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2200" y="3336751"/>
            <a:ext cx="3534942" cy="854080"/>
          </a:xfrm>
          <a:prstGeom prst="rect">
            <a:avLst/>
          </a:prstGeom>
          <a:solidFill>
            <a:schemeClr val="tx2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4950">
                <a:solidFill>
                  <a:srgbClr val="C00000"/>
                </a:solidFill>
              </a:rPr>
              <a:t>Preliminary!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1330835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impact parameter: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04" y="2457450"/>
            <a:ext cx="4397326" cy="326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7" y="2457450"/>
            <a:ext cx="4414143" cy="3262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999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772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050" y="474789"/>
            <a:ext cx="83439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Probing the CGM with QSO absorption</a:t>
            </a:r>
            <a:endParaRPr lang="en" sz="345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987612" y="1802662"/>
            <a:ext cx="5932946" cy="416986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8096740" y="59296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6833560" y="3359030"/>
            <a:ext cx="349249" cy="1312335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367790" y="4158317"/>
            <a:ext cx="14446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Impact parameter (</a:t>
            </a:r>
            <a:r>
              <a:rPr lang="en" sz="1050" i="1" dirty="0">
                <a:solidFill>
                  <a:srgbClr val="FFFF00"/>
                </a:solidFill>
              </a:rPr>
              <a:t>ρ</a:t>
            </a:r>
            <a:r>
              <a:rPr lang="en-US" sz="1050" i="1" dirty="0">
                <a:solidFill>
                  <a:srgbClr val="FFFF00"/>
                </a:solidFill>
              </a:rPr>
              <a:t>)</a:t>
            </a:r>
            <a:endParaRPr lang="en-US" sz="105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54000" y="2653041"/>
            <a:ext cx="659910" cy="183182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26455" y="3326590"/>
            <a:ext cx="3642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85" y="5514205"/>
            <a:ext cx="354330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714501"/>
            <a:ext cx="25113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Diffuse halo gas -&gt; QSO absorption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Must rely on serendipitous QSO locations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Build a sample of single galaxy-QSO pairs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Impact parameter and ΔV give absorber position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velocity separation: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29" y="2162111"/>
            <a:ext cx="5000625" cy="370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0830" y="567112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2100" y="3086100"/>
            <a:ext cx="12811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4B61FF"/>
                </a:solidFill>
              </a:rPr>
              <a:t>Lower than galaxy</a:t>
            </a:r>
          </a:p>
          <a:p>
            <a:r>
              <a:rPr lang="en-US" sz="1050" dirty="0">
                <a:solidFill>
                  <a:srgbClr val="4B61FF"/>
                </a:solidFill>
              </a:rPr>
              <a:t>systemic velocity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9609" y="3086100"/>
            <a:ext cx="13115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665E"/>
                </a:solidFill>
              </a:rPr>
              <a:t>Higher than galaxy</a:t>
            </a:r>
          </a:p>
          <a:p>
            <a:r>
              <a:rPr lang="en-US" sz="1050" dirty="0">
                <a:solidFill>
                  <a:srgbClr val="FF665E"/>
                </a:solidFill>
              </a:rPr>
              <a:t>systemic velocity</a:t>
            </a:r>
          </a:p>
        </p:txBody>
      </p:sp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593688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2494248"/>
            <a:ext cx="4252913" cy="3167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1" y="2700368"/>
            <a:ext cx="4783343" cy="2961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676" y="5465278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312" y="544894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3"/>
            <a:ext cx="5314950" cy="87679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Evidence of non-spherical halo?</a:t>
            </a:r>
          </a:p>
          <a:p>
            <a:pPr marL="604838" lvl="1" indent="-298847" algn="l">
              <a:buClrTx/>
              <a:buSzTx/>
            </a:pPr>
            <a:r>
              <a:rPr lang="en-US" sz="1500" dirty="0"/>
              <a:t>Covering fraction of Ly-alpha &lt;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4072" y="977848"/>
            <a:ext cx="579197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Inclination overabundance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  <p:sp>
        <p:nvSpPr>
          <p:cNvPr id="9" name="Oval 8"/>
          <p:cNvSpPr/>
          <p:nvPr/>
        </p:nvSpPr>
        <p:spPr>
          <a:xfrm>
            <a:off x="565671" y="2619486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/>
          <p:cNvSpPr/>
          <p:nvPr/>
        </p:nvSpPr>
        <p:spPr>
          <a:xfrm>
            <a:off x="669471" y="3636402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Cloud 16"/>
          <p:cNvSpPr/>
          <p:nvPr/>
        </p:nvSpPr>
        <p:spPr>
          <a:xfrm>
            <a:off x="1080021" y="320459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loud 17"/>
          <p:cNvSpPr/>
          <p:nvPr/>
        </p:nvSpPr>
        <p:spPr>
          <a:xfrm>
            <a:off x="1142999" y="383324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Cloud 18"/>
          <p:cNvSpPr/>
          <p:nvPr/>
        </p:nvSpPr>
        <p:spPr>
          <a:xfrm>
            <a:off x="681718" y="498994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loud 19"/>
          <p:cNvSpPr/>
          <p:nvPr/>
        </p:nvSpPr>
        <p:spPr>
          <a:xfrm>
            <a:off x="1000124" y="538123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Cloud 20"/>
          <p:cNvSpPr/>
          <p:nvPr/>
        </p:nvSpPr>
        <p:spPr>
          <a:xfrm>
            <a:off x="681718" y="430457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loud 21"/>
          <p:cNvSpPr/>
          <p:nvPr/>
        </p:nvSpPr>
        <p:spPr>
          <a:xfrm>
            <a:off x="1142999" y="470075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loud 22"/>
          <p:cNvSpPr/>
          <p:nvPr/>
        </p:nvSpPr>
        <p:spPr>
          <a:xfrm>
            <a:off x="857249" y="2817285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9216">
            <a:off x="3298176" y="2328476"/>
            <a:ext cx="1047750" cy="3228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3569264"/>
            <a:ext cx="50292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910" y="2367506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4794" y="2892934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Highly-inclined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4"/>
            <a:ext cx="5314950" cy="4148077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700+ COS spectra correlated with 130,000+ galaxies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Expect ~3000 Ly-alpha absorbers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~1000 absorber-galaxy pairs using likelihood method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Strong EW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bg1"/>
                </a:solidFill>
              </a:rPr>
              <a:t>ΔV correlation</a:t>
            </a: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Model sightline velocity structure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It seems like it might!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7294" y="977848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71501" y="1485900"/>
            <a:ext cx="8003894" cy="75423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342900" indent="-342900" algn="l">
              <a:buClrTx/>
              <a:buSzTx/>
            </a:pPr>
            <a:r>
              <a:rPr lang="en-US" sz="1500" dirty="0"/>
              <a:t>Is there a halo </a:t>
            </a:r>
            <a:r>
              <a:rPr lang="mr-IN" sz="1500" dirty="0"/>
              <a:t>–</a:t>
            </a:r>
            <a:r>
              <a:rPr lang="en-US" sz="1500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93502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485900"/>
            <a:ext cx="8003894" cy="754234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H-alpha rotation curves from SALT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261243"/>
            <a:ext cx="4776386" cy="3534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36" y="2264478"/>
            <a:ext cx="3829542" cy="3540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661" y="5633093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1975129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498579"/>
            <a:ext cx="8003894" cy="787421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Create mock rotating halo based on rotation curve </a:t>
            </a:r>
            <a:r>
              <a:rPr lang="mr-IN" sz="1500" dirty="0"/>
              <a:t>–</a:t>
            </a:r>
            <a:r>
              <a:rPr lang="en-US" sz="1500" dirty="0"/>
              <a:t> project onto sightline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830" y="569939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5805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6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209159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2200" y="3336751"/>
            <a:ext cx="3534942" cy="854080"/>
          </a:xfrm>
          <a:prstGeom prst="rect">
            <a:avLst/>
          </a:prstGeom>
          <a:solidFill>
            <a:schemeClr val="tx2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4950">
                <a:solidFill>
                  <a:srgbClr val="C00000"/>
                </a:solidFill>
              </a:rPr>
              <a:t>Preliminary!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978197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5" y="1314450"/>
            <a:ext cx="8003894" cy="1257300"/>
          </a:xfrm>
        </p:spPr>
        <p:txBody>
          <a:bodyPr/>
          <a:lstStyle/>
          <a:p>
            <a:pPr marL="346472" indent="-339329"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inclination, PA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446866" y="914400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>
                <a:solidFill>
                  <a:schemeClr val="bg1"/>
                </a:solidFill>
              </a:rPr>
              <a:t>New Nearby Galaxy Catalog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2" y="2356356"/>
            <a:ext cx="70866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0141" y="5680366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1557" y="5143500"/>
            <a:ext cx="2569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Magnitude </a:t>
            </a:r>
            <a:r>
              <a:rPr lang="mr-IN" sz="1350" dirty="0"/>
              <a:t>–</a:t>
            </a:r>
            <a:r>
              <a:rPr lang="en-US" sz="1350" dirty="0"/>
              <a:t> Diameter Relation</a:t>
            </a:r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8625" y="1371600"/>
            <a:ext cx="8286750" cy="5238750"/>
          </a:xfrm>
        </p:spPr>
        <p:txBody>
          <a:bodyPr/>
          <a:lstStyle/>
          <a:p>
            <a:pPr algn="l"/>
            <a:r>
              <a:rPr lang="en-US" sz="2200" dirty="0"/>
              <a:t> Use archival COS sightlines (~700 total)</a:t>
            </a:r>
          </a:p>
          <a:p>
            <a:pPr marL="685800" lvl="1" indent="-339329" algn="l"/>
            <a:r>
              <a:rPr lang="en-US" sz="1800" dirty="0"/>
              <a:t> Catalog Ly-alpha lines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Correlate with galaxy environment</a:t>
            </a:r>
          </a:p>
          <a:p>
            <a:pPr marL="685800" lvl="1" indent="-339329" algn="l"/>
            <a:r>
              <a:rPr lang="en-US" sz="2100" dirty="0"/>
              <a:t> </a:t>
            </a:r>
            <a:r>
              <a:rPr lang="en-US" sz="1800" dirty="0"/>
              <a:t>Limit search to </a:t>
            </a:r>
            <a:r>
              <a:rPr lang="en-US" sz="1800" i="1" dirty="0" err="1"/>
              <a:t>cz</a:t>
            </a:r>
            <a:r>
              <a:rPr lang="en-US" sz="1800" i="1" dirty="0"/>
              <a:t> &lt; 10,000 km/s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Ask:</a:t>
            </a:r>
          </a:p>
          <a:p>
            <a:pPr marL="685800" lvl="1" indent="-339329" algn="l"/>
            <a:r>
              <a:rPr lang="en-US" sz="1800" dirty="0"/>
              <a:t>1. Ly-alpha EW – vs –  galaxy proximity, size, orientation</a:t>
            </a:r>
          </a:p>
          <a:p>
            <a:pPr marL="685800" lvl="1" indent="-339329" algn="l"/>
            <a:endParaRPr lang="en-US" sz="1800" dirty="0"/>
          </a:p>
          <a:p>
            <a:pPr marL="685800" lvl="1" indent="-339329" algn="l"/>
            <a:r>
              <a:rPr lang="en-US" sz="1800" dirty="0"/>
              <a:t>2. Ly-alpha velocity – vs – galaxy rotation (co-rotation?)</a:t>
            </a:r>
          </a:p>
          <a:p>
            <a:pPr marL="685800" lvl="1" indent="-339329" algn="l"/>
            <a:endParaRPr lang="en-US" sz="1800" dirty="0"/>
          </a:p>
          <a:p>
            <a:pPr marL="346471" lvl="1" algn="l">
              <a:buNone/>
            </a:pPr>
            <a:endParaRPr lang="en-US" sz="2100" dirty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1657350" y="3048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chemeClr val="bg1"/>
                </a:solidFill>
              </a:rPr>
              <a:t>Science </a:t>
            </a:r>
            <a:r>
              <a:rPr lang="en" sz="3450" b="1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1000327"/>
            <a:ext cx="8003894" cy="10287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Gather existing galaxy data</a:t>
            </a:r>
          </a:p>
          <a:p>
            <a:pPr marL="606029" indent="-260747" algn="l">
              <a:buClrTx/>
              <a:buSzTx/>
            </a:pPr>
            <a:r>
              <a:rPr lang="en-US" sz="1500" dirty="0"/>
              <a:t>NED + IRSA</a:t>
            </a:r>
          </a:p>
          <a:p>
            <a:pPr marL="606029" indent="-260747" algn="l">
              <a:buClrTx/>
              <a:buSzTx/>
            </a:pPr>
            <a:r>
              <a:rPr lang="en-US" sz="1500" dirty="0"/>
              <a:t>130,000+ galaxies with </a:t>
            </a:r>
            <a:r>
              <a:rPr lang="en-US" sz="1500" i="1" dirty="0" err="1"/>
              <a:t>cz</a:t>
            </a:r>
            <a:r>
              <a:rPr lang="en-US" sz="1500" dirty="0"/>
              <a:t> &lt; 10,000 km/s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D5F44-9F23-4C47-83BA-AD7B9DBB5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0679CEE-72D1-9648-8AE1-9122CC99045A}"/>
              </a:ext>
            </a:extLst>
          </p:cNvPr>
          <p:cNvSpPr txBox="1">
            <a:spLocks/>
          </p:cNvSpPr>
          <p:nvPr/>
        </p:nvSpPr>
        <p:spPr>
          <a:xfrm>
            <a:off x="533400" y="1015494"/>
            <a:ext cx="8003894" cy="1041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6472" indent="-339329" algn="l">
              <a:buClrTx/>
              <a:buSzTx/>
              <a:buFont typeface="Arial"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inclinations, PAs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representative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4290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9521" y="1177152"/>
            <a:ext cx="4474879" cy="3834452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400" b="1" dirty="0"/>
              <a:t>700+ G130M COS targets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Reduce, identify and measure all lines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Produce a catalog of fit parameters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2144893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CFA8048-B961-4349-8423-6D63EA7C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53053" y="1177152"/>
            <a:ext cx="8003894" cy="383445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400" b="1" dirty="0"/>
              <a:t>Concentrate on Ly-alpha</a:t>
            </a:r>
          </a:p>
          <a:p>
            <a:pPr marL="606029" lvl="1" indent="-260747" algn="l">
              <a:lnSpc>
                <a:spcPct val="150000"/>
              </a:lnSpc>
              <a:buClrTx/>
              <a:buSzTx/>
            </a:pPr>
            <a:r>
              <a:rPr lang="en-US" sz="1800" dirty="0"/>
              <a:t>Correlate with galaxy environment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7" y="2621283"/>
            <a:ext cx="4258049" cy="243858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484976" y="1751485"/>
            <a:ext cx="516877" cy="86957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484976" y="2741874"/>
            <a:ext cx="497284" cy="231799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46338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85BFF5-A02B-5241-8D2F-E243AFEF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8DECD0-1242-3C4A-9213-8E71D8D08F99}"/>
              </a:ext>
            </a:extLst>
          </p:cNvPr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30198</TotalTime>
  <Words>1688</Words>
  <Application>Microsoft Macintosh PowerPoint</Application>
  <PresentationFormat>On-screen Show (4:3)</PresentationFormat>
  <Paragraphs>393</Paragraphs>
  <Slides>49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Courier New</vt:lpstr>
      <vt:lpstr>Lucida Grande</vt:lpstr>
      <vt:lpstr>Times</vt:lpstr>
      <vt:lpstr>Wingdings</vt:lpstr>
      <vt:lpstr>Custom Theme</vt:lpstr>
      <vt:lpstr>Does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812</cp:revision>
  <cp:lastPrinted>2018-01-08T21:12:59Z</cp:lastPrinted>
  <dcterms:modified xsi:type="dcterms:W3CDTF">2018-06-17T02:56:12Z</dcterms:modified>
</cp:coreProperties>
</file>